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27" r:id="rId2"/>
    <p:sldId id="374" r:id="rId3"/>
    <p:sldId id="375" r:id="rId4"/>
    <p:sldId id="313" r:id="rId5"/>
    <p:sldId id="376" r:id="rId6"/>
    <p:sldId id="297" r:id="rId7"/>
    <p:sldId id="298" r:id="rId8"/>
    <p:sldId id="293" r:id="rId9"/>
    <p:sldId id="623" r:id="rId10"/>
    <p:sldId id="278" r:id="rId11"/>
    <p:sldId id="267" r:id="rId12"/>
    <p:sldId id="268" r:id="rId13"/>
    <p:sldId id="624" r:id="rId14"/>
    <p:sldId id="259" r:id="rId15"/>
    <p:sldId id="625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0DA3E-724C-4C88-A456-6ADD8EC087ED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9D10-0411-4872-83E9-200F7462E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1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BBD9-54D8-4DE2-83D6-D6B166A713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8BBD9-54D8-4DE2-83D6-D6B166A713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A2A275-ACB4-4FFF-AB3C-0B6C1A5D9C64}" type="slidenum">
              <a:rPr smtClean="0"/>
              <a:pPr eaLnBrk="1" hangingPunct="1"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203569"/>
            <a:ext cx="12192000" cy="5654431"/>
          </a:xfrm>
          <a:prstGeom prst="rect">
            <a:avLst/>
          </a:prstGeom>
          <a:solidFill>
            <a:srgbClr val="B9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2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0EA5-4A13-49BD-9E01-F2CB14C4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A5490-7D14-4F7B-85CF-BA54233A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5C5F-5893-4649-9D4A-F95791CE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D124-127D-428E-B1CB-D07400BF3038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5E15-6CC2-468C-AEB4-220CB8C2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4755C-CB96-4957-99ED-C84B27B7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CE22C-9833-466A-8B9F-7225D8FE6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6BC08-376D-41FB-96A7-FE269CA2E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138F4-3AA1-45D1-B340-FADE454A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B25-47E8-4A99-96F5-C7F00F7A57DA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C60B1-E424-441E-BB90-C163AD01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BD43-5FCE-4F50-B6D8-A910DA09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5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057570"/>
            <a:ext cx="5384800" cy="4068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2057570"/>
            <a:ext cx="5384800" cy="40685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4"/>
            <a:ext cx="2844800" cy="365125"/>
          </a:xfrm>
          <a:prstGeom prst="rect">
            <a:avLst/>
          </a:prstGeom>
        </p:spPr>
        <p:txBody>
          <a:bodyPr/>
          <a:lstStyle/>
          <a:p>
            <a:fld id="{4E60A148-7A1C-3D43-B5D2-7ED17E908738}" type="datetime1">
              <a:rPr lang="fr-FR" smtClean="0"/>
              <a:t>25/04/2022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LES International - IP Valuation Committee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1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Dr André Gorius, </a:t>
            </a:r>
            <a:r>
              <a:rPr lang="fr-FR" altLang="fr-FR" dirty="0" err="1"/>
              <a:t>June</a:t>
            </a:r>
            <a:r>
              <a:rPr lang="fr-FR" altLang="fr-FR" dirty="0"/>
              <a:t> 2018</a:t>
            </a:r>
            <a:endParaRPr lang="en-US" alt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1799" y="6237288"/>
            <a:ext cx="768351" cy="476250"/>
          </a:xfr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8D5BE7C5-826F-4E8E-8F89-3945390A3B33}" type="slidenum">
              <a:rPr lang="fr-FR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8369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5013E-B467-45E8-BF22-D40424DE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BF5F-C779-47AC-8D58-59D296E2173E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1CB7-AE74-4E82-8949-EB31E10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BD2F7-E7C4-4B90-BEA1-49829E2A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2102338"/>
            <a:ext cx="12192000" cy="4755662"/>
          </a:xfrm>
          <a:prstGeom prst="rect">
            <a:avLst/>
          </a:prstGeom>
          <a:solidFill>
            <a:srgbClr val="B9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World-Map.ai" descr="World-Map.ai">
            <a:extLst>
              <a:ext uri="{FF2B5EF4-FFF2-40B4-BE49-F238E27FC236}">
                <a16:creationId xmlns:a16="http://schemas.microsoft.com/office/drawing/2014/main" id="{0C5D874A-8EFE-476A-8D3F-E676AF519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538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3" y="1210245"/>
            <a:ext cx="11564982" cy="5574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497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DEB2-8C45-49C8-9396-EDE1F1A1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A619B-DE39-426D-A12B-E366613C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90513-2D9A-48EC-B1BE-0D75E4AD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3BEB-AF1E-46E0-A589-A383CBBDE7DE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811C-D6F9-4C15-A890-C01A6CFA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B485-FB5A-4DE6-967C-37FDFD93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01A0-7A7E-48E1-9EC4-1F984E8F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A2DB0-B858-4B8E-8AD2-CFEE28779FB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6AEAB-AE16-4958-8852-1A6D6603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0CEB-A108-4821-BD97-F99DC0167CA6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012C8-10A5-4085-A1F8-1D0CF49E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C0725-E923-45B4-AFFB-5BEB6279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5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52AD-DCB9-4508-AB1B-66EA2D1D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0B0B9-3AAC-4434-A9E5-623CB2B4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6E4E8-7A26-434C-B8EA-08963443D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4EF4C-3122-486A-AA41-3182AE55A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05783-4208-4FCF-AD22-660940B19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D262A-5748-4DD4-8CA6-DE432782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2AE7-82BF-446C-BD81-E112CCDAD5EA}" type="datetime1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AEA13-8100-461F-A5E9-858EA9B3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0B535-7FAC-4DE4-8019-CA0D1704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1E35-AE23-4E1E-B56F-FB2F40B8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B3E84-D8EA-4582-B1EB-3B2FDDB5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BD6-7CA7-42DC-95FD-2A25434D1B96}" type="datetime1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14BE7-A4D7-47F6-921B-7DAC9BC3C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CDC82-FFC1-4D10-921E-E719E3B6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D758C-D0A3-4C1C-B055-4A7EF194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B334-C244-45E0-8CF3-7BA0D2BD9C56}" type="datetime1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E0A5B-C85B-4085-909F-2FE7C615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DB33-E7C9-4BFE-996F-0B0BC711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97E0-561F-4724-9676-2FEB990B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D4186-9DB5-48D3-ABFC-20895208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C8CB1-CFFB-40AC-9870-AE448BD1A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9DF1A-072F-44EB-A544-6D3D7074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03F9-1E21-43BC-B2FD-A6850791B356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70A57-F122-48F8-8C5B-4F270D34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BD24D-3CC5-4954-B77C-8922B42F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4B74-62C3-4789-ACE5-5C977819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D12D8-C66E-4910-81E6-854EC18B3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CECC3-607F-475D-94FD-4876D804B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AAE4B-834D-4E91-AFC6-870EDA84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C46E-8588-4926-96B1-7B8FB990CD83}" type="datetime1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A384E-27DF-4DF9-9311-BA8A5D37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25EDB-5E17-44E2-A6BA-02A35DA9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1E625-2F23-4600-8D77-8E00570A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A13BA-E909-4B38-A46B-3C74F56F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7DA9-586F-4B8B-BE5C-830989540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17A0-8211-4832-9D48-FCA58FA83DAB}" type="datetime1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2719D-7E58-4FAC-AC5B-5A356E22C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C220-EFFB-4CA0-AB32-5AA25B88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BA27-3C6D-4953-BAC8-7E72B0429A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0" y="1203569"/>
            <a:ext cx="12192000" cy="5654431"/>
          </a:xfrm>
          <a:prstGeom prst="rect">
            <a:avLst/>
          </a:prstGeom>
          <a:solidFill>
            <a:srgbClr val="B9C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9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5.pn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4388FDF-C726-4674-82DB-F438AF53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0F7662-168D-41F9-97FE-A972CAFA170C}"/>
              </a:ext>
            </a:extLst>
          </p:cNvPr>
          <p:cNvSpPr/>
          <p:nvPr/>
        </p:nvSpPr>
        <p:spPr>
          <a:xfrm>
            <a:off x="2057400" y="2097157"/>
            <a:ext cx="7653130" cy="309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Importance and Hurdles of Business-Related IP Valuation</a:t>
            </a:r>
          </a:p>
          <a:p>
            <a:pPr algn="ctr"/>
            <a:r>
              <a:rPr lang="en-US" sz="3200" dirty="0"/>
              <a:t>Dr. André GORIUS</a:t>
            </a:r>
          </a:p>
          <a:p>
            <a:pPr algn="ctr"/>
            <a:r>
              <a:rPr lang="en-US" sz="3200" dirty="0"/>
              <a:t>WIPO – LESI 2022</a:t>
            </a:r>
          </a:p>
        </p:txBody>
      </p:sp>
    </p:spTree>
    <p:extLst>
      <p:ext uri="{BB962C8B-B14F-4D97-AF65-F5344CB8AC3E}">
        <p14:creationId xmlns:p14="http://schemas.microsoft.com/office/powerpoint/2010/main" val="9611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5F7F-DED7-401A-8C6E-7B0AB5406C68}" type="datetime1">
              <a:rPr lang="fr-FR" smtClean="0"/>
              <a:t>25/04/2022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International - IP Valuation Committee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2209801" y="1256882"/>
          <a:ext cx="7776865" cy="461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27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Costs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 err="1"/>
                        <a:t>Approach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Market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 err="1"/>
                        <a:t>Approach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Revenue</a:t>
                      </a:r>
                    </a:p>
                    <a:p>
                      <a:pPr algn="ctr"/>
                      <a:r>
                        <a:rPr lang="fr-FR" sz="1400" dirty="0" err="1"/>
                        <a:t>Approach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Revenue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Approach</a:t>
                      </a:r>
                      <a:endParaRPr lang="fr-FR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47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Principle</a:t>
                      </a:r>
                      <a:endParaRPr lang="fr-FR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Costs</a:t>
                      </a:r>
                      <a:r>
                        <a:rPr lang="fr-FR" sz="1400" dirty="0"/>
                        <a:t> of replacement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Comparaison </a:t>
                      </a:r>
                      <a:r>
                        <a:rPr lang="fr-FR" sz="1400" dirty="0" err="1"/>
                        <a:t>with</a:t>
                      </a:r>
                      <a:r>
                        <a:rPr lang="fr-FR" sz="1400" baseline="0" dirty="0"/>
                        <a:t> real transactions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Discounted</a:t>
                      </a:r>
                      <a:r>
                        <a:rPr lang="fr-FR" sz="1400" dirty="0"/>
                        <a:t> Cash </a:t>
                      </a:r>
                      <a:r>
                        <a:rPr lang="fr-FR" sz="1400" dirty="0" err="1"/>
                        <a:t>Flows</a:t>
                      </a:r>
                      <a:r>
                        <a:rPr lang="fr-FR" sz="1400" dirty="0"/>
                        <a:t> (Revenues, </a:t>
                      </a:r>
                      <a:r>
                        <a:rPr lang="fr-FR" sz="1400" dirty="0" err="1"/>
                        <a:t>Profitability</a:t>
                      </a:r>
                      <a:r>
                        <a:rPr lang="fr-FR" sz="1400" dirty="0"/>
                        <a:t>,</a:t>
                      </a:r>
                      <a:r>
                        <a:rPr lang="fr-FR" sz="1400" baseline="0" dirty="0"/>
                        <a:t> …)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Real Options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567">
                <a:tc>
                  <a:txBody>
                    <a:bodyPr/>
                    <a:lstStyle/>
                    <a:p>
                      <a:r>
                        <a:rPr lang="fr-FR" sz="1400" b="1" dirty="0"/>
                        <a:t>Key Issues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Cost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is</a:t>
                      </a:r>
                      <a:r>
                        <a:rPr lang="fr-FR" sz="1400" dirty="0"/>
                        <a:t> not value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Comparability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 err="1"/>
                        <a:t>Quality</a:t>
                      </a:r>
                      <a:r>
                        <a:rPr lang="fr-FR" sz="1400" dirty="0"/>
                        <a:t> of transactions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databases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err="1">
                          <a:solidFill>
                            <a:schemeClr val="tx1"/>
                          </a:solidFill>
                        </a:rPr>
                        <a:t>Royalty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</a:rPr>
                        <a:t> rate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Discount Rate</a:t>
                      </a:r>
                    </a:p>
                    <a:p>
                      <a:pPr algn="ctr"/>
                      <a:endParaRPr lang="fr-F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Decison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trees</a:t>
                      </a:r>
                      <a:r>
                        <a:rPr lang="fr-FR" sz="1400" dirty="0"/>
                        <a:t> and </a:t>
                      </a:r>
                      <a:r>
                        <a:rPr lang="fr-FR" sz="1400" dirty="0" err="1"/>
                        <a:t>Discounted</a:t>
                      </a:r>
                      <a:r>
                        <a:rPr lang="fr-FR" sz="1400" dirty="0"/>
                        <a:t> Cash </a:t>
                      </a:r>
                      <a:r>
                        <a:rPr lang="fr-FR" sz="1400" dirty="0" err="1"/>
                        <a:t>Flows</a:t>
                      </a:r>
                      <a:endParaRPr lang="fr-FR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815">
                <a:tc>
                  <a:txBody>
                    <a:bodyPr/>
                    <a:lstStyle/>
                    <a:p>
                      <a:r>
                        <a:rPr lang="fr-FR" sz="1400" b="1" dirty="0"/>
                        <a:t>Application </a:t>
                      </a:r>
                      <a:r>
                        <a:rPr lang="fr-FR" sz="1400" b="1" dirty="0" err="1"/>
                        <a:t>domains</a:t>
                      </a:r>
                      <a:endParaRPr lang="fr-FR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If no </a:t>
                      </a:r>
                      <a:r>
                        <a:rPr lang="fr-FR" sz="1400" dirty="0" err="1"/>
                        <a:t>other</a:t>
                      </a:r>
                      <a:r>
                        <a:rPr lang="fr-FR" sz="1400" dirty="0"/>
                        <a:t> data </a:t>
                      </a:r>
                      <a:r>
                        <a:rPr lang="fr-FR" sz="1400" dirty="0" err="1"/>
                        <a:t>available</a:t>
                      </a:r>
                      <a:endParaRPr lang="fr-FR" sz="1400" baseline="0" dirty="0"/>
                    </a:p>
                    <a:p>
                      <a:pPr algn="ctr"/>
                      <a:r>
                        <a:rPr lang="fr-FR" sz="1400" baseline="0" dirty="0" err="1"/>
                        <a:t>Rather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early</a:t>
                      </a:r>
                      <a:r>
                        <a:rPr lang="fr-FR" sz="1400" baseline="0" dirty="0"/>
                        <a:t> stage techno.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Patent </a:t>
                      </a:r>
                    </a:p>
                    <a:p>
                      <a:pPr algn="ctr"/>
                      <a:r>
                        <a:rPr lang="fr-FR" sz="1400" dirty="0"/>
                        <a:t>Patent</a:t>
                      </a:r>
                      <a:r>
                        <a:rPr lang="fr-FR" sz="1400" baseline="0" dirty="0"/>
                        <a:t> portfolios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All types of intangibles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R&amp;D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projects</a:t>
                      </a:r>
                      <a:endParaRPr lang="fr-FR" sz="1400" baseline="0" dirty="0"/>
                    </a:p>
                    <a:p>
                      <a:pPr algn="ctr"/>
                      <a:r>
                        <a:rPr lang="fr-FR" sz="1400" baseline="0" dirty="0" err="1"/>
                        <a:t>Strategic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projects</a:t>
                      </a:r>
                      <a:endParaRPr lang="fr-FR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6745">
                <a:tc>
                  <a:txBody>
                    <a:bodyPr/>
                    <a:lstStyle/>
                    <a:p>
                      <a:r>
                        <a:rPr lang="fr-FR" sz="1400" b="1" dirty="0"/>
                        <a:t>In Practice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Seldomly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used</a:t>
                      </a:r>
                      <a:r>
                        <a:rPr lang="fr-FR" sz="1400" dirty="0"/>
                        <a:t> as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primary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methods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Used</a:t>
                      </a:r>
                      <a:r>
                        <a:rPr lang="fr-FR" sz="1400" dirty="0"/>
                        <a:t> for patent portfolios </a:t>
                      </a:r>
                      <a:r>
                        <a:rPr lang="fr-FR" sz="1400" dirty="0" err="1"/>
                        <a:t>essentially</a:t>
                      </a:r>
                      <a:endParaRPr lang="fr-FR" sz="1400" baseline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Very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often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used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 err="1"/>
                        <a:t>Discout</a:t>
                      </a:r>
                      <a:r>
                        <a:rPr lang="fr-FR" sz="1400" dirty="0"/>
                        <a:t> rate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is</a:t>
                      </a:r>
                      <a:r>
                        <a:rPr lang="fr-FR" sz="1400" baseline="0" dirty="0"/>
                        <a:t> NEVER a </a:t>
                      </a:r>
                      <a:r>
                        <a:rPr lang="fr-FR" sz="1400" baseline="0" dirty="0" err="1"/>
                        <a:t>detail</a:t>
                      </a:r>
                      <a:endParaRPr lang="fr-FR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Sometimes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used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 err="1"/>
                        <a:t>Very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useful</a:t>
                      </a:r>
                      <a:r>
                        <a:rPr lang="fr-FR" sz="1400" dirty="0"/>
                        <a:t> to </a:t>
                      </a:r>
                      <a:r>
                        <a:rPr lang="fr-FR" sz="1400" dirty="0" err="1"/>
                        <a:t>foster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project</a:t>
                      </a:r>
                      <a:r>
                        <a:rPr lang="fr-FR" sz="1400" dirty="0"/>
                        <a:t> team discussions and analyses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EF84B7F-A350-4930-AED7-137FB16ACBCD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Then, and only then the valuation methods come in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5F190C20-85C9-49F5-8BDB-F37A2C4BA6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0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7334" y="1646213"/>
            <a:ext cx="8352928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NPV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reflects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alternatives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as: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100€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115€ ?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impacting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NPV are: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of the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endParaRPr lang="fr-FR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variation of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royalties),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namely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FR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discount rate,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</a:t>
            </a:r>
            <a:r>
              <a:rPr lang="fr-FR" alt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r-FR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value of money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endParaRPr lang="fr-FR" alt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56C6-2ACD-44E8-A326-3907D0F4745B}" type="datetime1">
              <a:rPr lang="fr-FR" smtClean="0"/>
              <a:t>25/04/2022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International - IP Valuation Committee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975992" y="4495800"/>
          <a:ext cx="6096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Impact</a:t>
                      </a:r>
                      <a:r>
                        <a:rPr lang="fr-FR" baseline="0" dirty="0"/>
                        <a:t> on NPV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Useful</a:t>
                      </a:r>
                      <a:r>
                        <a:rPr lang="fr-FR" b="1" dirty="0"/>
                        <a:t> life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Royalty</a:t>
                      </a:r>
                      <a:r>
                        <a:rPr lang="fr-FR" b="1" dirty="0"/>
                        <a:t> Rate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Growth</a:t>
                      </a:r>
                      <a:r>
                        <a:rPr lang="fr-FR" b="1" dirty="0"/>
                        <a:t>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Discount rate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flipV="1">
            <a:off x="4800600" y="49530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800600" y="5435097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800600" y="63246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800600" y="58674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239000" y="5029200"/>
            <a:ext cx="304800" cy="16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7283513" y="5448678"/>
            <a:ext cx="304800" cy="16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7291812" y="5861364"/>
            <a:ext cx="304800" cy="164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7086600" y="6400800"/>
            <a:ext cx="357612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417806" y="6404572"/>
            <a:ext cx="357612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3D21581-5B7E-47C1-BBC8-412B41243657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Final remarks – Net Present Value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Grafik 7">
            <a:extLst>
              <a:ext uri="{FF2B5EF4-FFF2-40B4-BE49-F238E27FC236}">
                <a16:creationId xmlns:a16="http://schemas.microsoft.com/office/drawing/2014/main" id="{4D80B749-53C0-4054-81E1-E8715541D7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1803447" y="764705"/>
            <a:ext cx="878497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400" b="1" dirty="0">
              <a:latin typeface="Arial"/>
              <a:ea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524001"/>
            <a:ext cx="7258050" cy="30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2266950" y="4800600"/>
            <a:ext cx="725805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endParaRPr lang="fr-FR" dirty="0"/>
          </a:p>
          <a:p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considering</a:t>
            </a:r>
            <a:r>
              <a:rPr lang="fr-FR" dirty="0"/>
              <a:t> </a:t>
            </a:r>
            <a:r>
              <a:rPr lang="fr-FR" dirty="0">
                <a:latin typeface="Calibri"/>
              </a:rPr>
              <a:t>± 1% on Discount Rate, </a:t>
            </a:r>
            <a:r>
              <a:rPr lang="fr-FR" dirty="0" err="1">
                <a:latin typeface="Calibri"/>
              </a:rPr>
              <a:t>Royalty</a:t>
            </a:r>
            <a:r>
              <a:rPr lang="fr-FR" dirty="0">
                <a:latin typeface="Calibri"/>
              </a:rPr>
              <a:t> Rate or </a:t>
            </a:r>
            <a:r>
              <a:rPr lang="fr-FR" dirty="0" err="1">
                <a:latin typeface="Calibri"/>
              </a:rPr>
              <a:t>Growth</a:t>
            </a:r>
            <a:r>
              <a:rPr lang="fr-FR" dirty="0">
                <a:latin typeface="Calibri"/>
              </a:rPr>
              <a:t> Rate </a:t>
            </a:r>
            <a:r>
              <a:rPr lang="fr-FR" dirty="0" err="1">
                <a:latin typeface="Calibri"/>
              </a:rPr>
              <a:t>implies</a:t>
            </a:r>
            <a:r>
              <a:rPr lang="fr-FR" dirty="0">
                <a:latin typeface="Calibri"/>
              </a:rPr>
              <a:t> &gt;±15M€ </a:t>
            </a:r>
            <a:r>
              <a:rPr lang="fr-FR" dirty="0" err="1">
                <a:latin typeface="Calibri"/>
              </a:rPr>
              <a:t>uncertainty</a:t>
            </a:r>
            <a:r>
              <a:rPr lang="fr-FR" dirty="0">
                <a:latin typeface="Calibri"/>
              </a:rPr>
              <a:t> on the 71M€ central value: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/>
              </a:rPr>
              <a:t>One has to live </a:t>
            </a:r>
            <a:r>
              <a:rPr lang="fr-FR" b="1" dirty="0" err="1">
                <a:latin typeface="Calibri"/>
              </a:rPr>
              <a:t>with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uncertainty</a:t>
            </a:r>
            <a:r>
              <a:rPr lang="fr-FR" b="1" dirty="0">
                <a:latin typeface="Calibri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latin typeface="Calibri"/>
              </a:rPr>
              <a:t>The </a:t>
            </a:r>
            <a:r>
              <a:rPr lang="fr-FR" b="1" dirty="0" err="1">
                <a:latin typeface="Calibri"/>
              </a:rPr>
              <a:t>valuators</a:t>
            </a:r>
            <a:r>
              <a:rPr lang="fr-FR" b="1" dirty="0">
                <a:latin typeface="Calibri"/>
              </a:rPr>
              <a:t>’ expertise to </a:t>
            </a:r>
            <a:r>
              <a:rPr lang="fr-FR" b="1" dirty="0" err="1">
                <a:latin typeface="Calibri"/>
              </a:rPr>
              <a:t>reduces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this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uncertainty</a:t>
            </a:r>
            <a:r>
              <a:rPr lang="fr-FR" b="1" dirty="0">
                <a:latin typeface="Calibri"/>
              </a:rPr>
              <a:t> by </a:t>
            </a:r>
            <a:r>
              <a:rPr lang="fr-FR" b="1" dirty="0" err="1">
                <a:latin typeface="Calibri"/>
              </a:rPr>
              <a:t>defining</a:t>
            </a:r>
            <a:r>
              <a:rPr lang="fr-FR" b="1" dirty="0">
                <a:latin typeface="Calibri"/>
              </a:rPr>
              <a:t> the right </a:t>
            </a:r>
            <a:r>
              <a:rPr lang="fr-FR" b="1" dirty="0" err="1">
                <a:latin typeface="Calibri"/>
              </a:rPr>
              <a:t>parameters</a:t>
            </a:r>
            <a:r>
              <a:rPr lang="fr-FR" b="1" dirty="0">
                <a:latin typeface="Calibri"/>
              </a:rPr>
              <a:t>, </a:t>
            </a:r>
            <a:r>
              <a:rPr lang="fr-FR" b="1" dirty="0" err="1">
                <a:latin typeface="Calibri"/>
              </a:rPr>
              <a:t>following</a:t>
            </a:r>
            <a:r>
              <a:rPr lang="fr-FR" b="1" dirty="0">
                <a:latin typeface="Calibri"/>
              </a:rPr>
              <a:t> a </a:t>
            </a:r>
            <a:r>
              <a:rPr lang="fr-FR" b="1" dirty="0" err="1">
                <a:latin typeface="Calibri"/>
              </a:rPr>
              <a:t>rigorous</a:t>
            </a:r>
            <a:r>
              <a:rPr lang="fr-FR" b="1" dirty="0">
                <a:latin typeface="Calibri"/>
              </a:rPr>
              <a:t> and </a:t>
            </a:r>
            <a:r>
              <a:rPr lang="fr-FR" b="1" dirty="0" err="1">
                <a:latin typeface="Calibri"/>
              </a:rPr>
              <a:t>replicable</a:t>
            </a:r>
            <a:r>
              <a:rPr lang="fr-FR" b="1" dirty="0">
                <a:latin typeface="Calibri"/>
              </a:rPr>
              <a:t> </a:t>
            </a:r>
            <a:r>
              <a:rPr lang="fr-FR" b="1" dirty="0" err="1">
                <a:latin typeface="Calibri"/>
              </a:rPr>
              <a:t>process</a:t>
            </a:r>
            <a:endParaRPr lang="en-US" b="1" dirty="0"/>
          </a:p>
          <a:p>
            <a:pPr marL="285750" indent="-285750" algn="ctr">
              <a:buFontTx/>
              <a:buChar char="-"/>
            </a:pPr>
            <a:endParaRPr lang="fr-FR" b="1" dirty="0">
              <a:latin typeface="Calibri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301D-CF42-4C8D-A4C7-E2B3749B5BE1}" type="datetime1">
              <a:rPr lang="fr-FR" smtClean="0"/>
              <a:t>25/04/2022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D9EA7B-CAAC-4FDF-B9E7-F26C9E41F6DB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Final remarks – Orders of Magnitude of Impacts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ADD98991-4598-4FF1-B874-F6B1884748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0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B7B7C9-150D-433C-B1E3-B6FF2D4D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92BD7C-BAC4-4186-8C02-998D85324840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Conclusions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91D6B57A-FA2E-4AE6-B5C0-3EF2EF7782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A679531-6699-4BC8-87AC-FB47D2902306}"/>
              </a:ext>
            </a:extLst>
          </p:cNvPr>
          <p:cNvSpPr/>
          <p:nvPr/>
        </p:nvSpPr>
        <p:spPr>
          <a:xfrm>
            <a:off x="3055150" y="1514764"/>
            <a:ext cx="6938595" cy="5250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Valuation of IP is needed for a various spectrum of reasons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Far away from pure licensing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Far away from pure dispute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Valuation of IP is a difficult exercise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Despite this, (too) simplistic approaches are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is NEVER just an accounting exercise – Context, Technologies and Competencies must be 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has to admit and live with the fact that no single fully accurate measure is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Introduce qualitative valuations (indexes)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Oblige to assess </a:t>
            </a:r>
            <a:r>
              <a:rPr lang="en-US" u="sng" dirty="0"/>
              <a:t>Ranges</a:t>
            </a:r>
            <a:r>
              <a:rPr lang="en-US" dirty="0"/>
              <a:t> of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improvement/degradation rather than « Value in €»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limit the question to IP?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Marketing Intangibles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Human Capital, 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209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509C3-0478-4EFD-922E-2E2FB5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BD83B-8E73-46FF-A264-92A2BA6B7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AABB1F0-154B-4ECB-AB84-F477D65E4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556"/>
            <a:ext cx="12192000" cy="69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6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F07D-3FFC-4D3D-AA5E-E96BF014BF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0BBA27-3C6D-4953-BAC8-7E72B0429A5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B4F95C-EF92-40C5-8B66-F0C3125FD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" b="1747"/>
          <a:stretch/>
        </p:blipFill>
        <p:spPr>
          <a:xfrm>
            <a:off x="153338" y="88534"/>
            <a:ext cx="11200462" cy="59590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36131A-C6D6-4397-9159-F12511620262}"/>
              </a:ext>
            </a:extLst>
          </p:cNvPr>
          <p:cNvSpPr txBox="1">
            <a:spLocks/>
          </p:cNvSpPr>
          <p:nvPr/>
        </p:nvSpPr>
        <p:spPr>
          <a:xfrm>
            <a:off x="549270" y="3614183"/>
            <a:ext cx="10515600" cy="20460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en-US" sz="7300" b="1" dirty="0">
                <a:solidFill>
                  <a:schemeClr val="bg1"/>
                </a:solidFill>
              </a:rPr>
              <a:t>L</a:t>
            </a:r>
            <a:r>
              <a:rPr lang="en-US" b="1" dirty="0">
                <a:solidFill>
                  <a:schemeClr val="bg1"/>
                </a:solidFill>
              </a:rPr>
              <a:t>ESI </a:t>
            </a:r>
            <a:r>
              <a:rPr lang="en-US" sz="7300" b="1" dirty="0">
                <a:solidFill>
                  <a:schemeClr val="bg1"/>
                </a:solidFill>
              </a:rPr>
              <a:t>IP Valuation </a:t>
            </a:r>
          </a:p>
          <a:p>
            <a:r>
              <a:rPr lang="en-US" sz="7300" b="1" dirty="0">
                <a:solidFill>
                  <a:schemeClr val="bg1"/>
                </a:solidFill>
              </a:rPr>
              <a:t>Committee</a:t>
            </a:r>
            <a:r>
              <a:rPr lang="en-US" b="1" dirty="0"/>
              <a:t/>
            </a:r>
            <a:br>
              <a:rPr lang="en-US" b="1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2D4E3-363D-4B75-94D6-DA6724D51DC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114903" y="54887"/>
            <a:ext cx="4919633" cy="6832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WIPO – LESI – May 2022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32D4E3-363D-4B75-94D6-DA6724D51DC5}"/>
              </a:ext>
            </a:extLst>
          </p:cNvPr>
          <p:cNvSpPr txBox="1">
            <a:spLocks/>
          </p:cNvSpPr>
          <p:nvPr/>
        </p:nvSpPr>
        <p:spPr>
          <a:xfrm>
            <a:off x="254371" y="88534"/>
            <a:ext cx="4919633" cy="1492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Dr. André Gorius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539D8C-84AF-46B9-B0F0-86DE6D2283B5}"/>
              </a:ext>
            </a:extLst>
          </p:cNvPr>
          <p:cNvSpPr txBox="1">
            <a:spLocks/>
          </p:cNvSpPr>
          <p:nvPr/>
        </p:nvSpPr>
        <p:spPr>
          <a:xfrm>
            <a:off x="155401" y="5683989"/>
            <a:ext cx="11881198" cy="10359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/>
                </a:solidFill>
              </a:rPr>
              <a:t>A </a:t>
            </a:r>
            <a:r>
              <a:rPr lang="en-GB" sz="2400" b="1" dirty="0" err="1">
                <a:solidFill>
                  <a:schemeClr val="bg1"/>
                </a:solidFill>
              </a:rPr>
              <a:t>Wordlwide</a:t>
            </a:r>
            <a:r>
              <a:rPr lang="en-GB" sz="2400" b="1" dirty="0">
                <a:solidFill>
                  <a:schemeClr val="bg1"/>
                </a:solidFill>
              </a:rPr>
              <a:t> Committee Gathering the Chairs of all Local LES IP </a:t>
            </a:r>
            <a:r>
              <a:rPr lang="en-GB" sz="2400" b="1" dirty="0" err="1">
                <a:solidFill>
                  <a:schemeClr val="bg1"/>
                </a:solidFill>
              </a:rPr>
              <a:t>Valuatrion</a:t>
            </a:r>
            <a:r>
              <a:rPr lang="en-GB" sz="2400" b="1" dirty="0">
                <a:solidFill>
                  <a:schemeClr val="bg1"/>
                </a:solidFill>
              </a:rPr>
              <a:t> Committees, and Hosting the Newly Created IP Valuation Certification Program and Certificate Team (in collaboration with AMAVI – Association for Management Valuation of Intangibles)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4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A5B8F6-95FD-8343-9576-22B333420F1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LES International - IP Valuation Committee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9BEAD-D04E-0B46-A7F3-F24411F5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CDE27-495F-4EB8-9E1E-026C72C413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2BB8B3-60D5-0643-AA02-A78D3D1F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2292"/>
            <a:ext cx="10579308" cy="5799184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4E60B-08BC-364B-94D1-75962C0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5D464C-08A1-A44D-8D62-0E543B8A7367}" type="datetime1">
              <a:rPr lang="fr-FR" smtClean="0"/>
              <a:t>25/04/2022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D407B9-EE49-4BDD-94F5-6223BEC15D65}"/>
              </a:ext>
            </a:extLst>
          </p:cNvPr>
          <p:cNvSpPr txBox="1">
            <a:spLocks/>
          </p:cNvSpPr>
          <p:nvPr/>
        </p:nvSpPr>
        <p:spPr>
          <a:xfrm>
            <a:off x="1949782" y="128744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IP Valuation Business Briefing</a:t>
            </a:r>
          </a:p>
        </p:txBody>
      </p:sp>
      <p:pic>
        <p:nvPicPr>
          <p:cNvPr id="10" name="Grafik 7">
            <a:extLst>
              <a:ext uri="{FF2B5EF4-FFF2-40B4-BE49-F238E27FC236}">
                <a16:creationId xmlns:a16="http://schemas.microsoft.com/office/drawing/2014/main" id="{FC23B5BC-88E8-4EBA-A282-318029BC1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8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76C8AD-9987-AB4A-9469-CE759BB8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0F31-CD0D-ED4C-A818-09DB381FF810}" type="datetime1">
              <a:rPr lang="fr-FR" smtClean="0"/>
              <a:t>25/04/2022</a:t>
            </a:fld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0BF333-F916-6249-8E53-313D0D13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2</a:t>
            </a:fld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695F76-49D4-9743-9BA9-C0E39B6CF2D3}"/>
              </a:ext>
            </a:extLst>
          </p:cNvPr>
          <p:cNvSpPr txBox="1"/>
          <p:nvPr/>
        </p:nvSpPr>
        <p:spPr>
          <a:xfrm>
            <a:off x="5486400" y="1447800"/>
            <a:ext cx="49373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326187"/>
                </a:solidFill>
                <a:latin typeface="Bebas Neue" panose="020B0606020202050201" pitchFamily="34" charset="77"/>
              </a:rPr>
              <a:t>André Gorius, PhD</a:t>
            </a:r>
          </a:p>
          <a:p>
            <a:r>
              <a:rPr lang="en-GB" sz="2000" dirty="0"/>
              <a:t>Former IP </a:t>
            </a:r>
            <a:r>
              <a:rPr lang="en-GB" sz="2000" dirty="0" err="1"/>
              <a:t>Valorization</a:t>
            </a:r>
            <a:r>
              <a:rPr lang="en-GB" sz="2000" dirty="0"/>
              <a:t> Director – Solvay</a:t>
            </a:r>
          </a:p>
          <a:p>
            <a:r>
              <a:rPr lang="en-GB" sz="2000" dirty="0"/>
              <a:t>Partner - Winnotek </a:t>
            </a:r>
          </a:p>
          <a:p>
            <a:r>
              <a:rPr lang="en-GB" sz="2000" dirty="0"/>
              <a:t>Founder and President – </a:t>
            </a:r>
            <a:r>
              <a:rPr lang="en-GB" sz="2000" dirty="0" err="1"/>
              <a:t>Govalia</a:t>
            </a:r>
            <a:endParaRPr lang="en-GB" sz="2000" dirty="0"/>
          </a:p>
          <a:p>
            <a:r>
              <a:rPr lang="en-GB" sz="2000" dirty="0"/>
              <a:t>CEO – JMB SAS</a:t>
            </a:r>
          </a:p>
          <a:p>
            <a:endParaRPr lang="en-GB" sz="2000" dirty="0"/>
          </a:p>
          <a:p>
            <a:r>
              <a:rPr lang="en-GB" sz="2000" dirty="0"/>
              <a:t>Chair IP Valuation Committee – LESI</a:t>
            </a:r>
          </a:p>
          <a:p>
            <a:r>
              <a:rPr lang="en-GB" sz="2000" dirty="0"/>
              <a:t>Co-Chair  Innovation Trends Committee – LESI</a:t>
            </a:r>
          </a:p>
          <a:p>
            <a:r>
              <a:rPr lang="en-GB" sz="2000" dirty="0"/>
              <a:t>Co-Chair SDG-IP Index Committee - LESI</a:t>
            </a:r>
          </a:p>
          <a:p>
            <a:endParaRPr lang="en-GB" sz="2000" dirty="0"/>
          </a:p>
          <a:p>
            <a:r>
              <a:rPr lang="en-GB" sz="2000" dirty="0"/>
              <a:t>andre.gorius@gmail.com</a:t>
            </a:r>
          </a:p>
          <a:p>
            <a:endParaRPr lang="en-GB" sz="2000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64C230D-C9C0-944C-92B5-33FB13CD0E3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LES International - IP Valuation Committee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EF8FE7-D359-47A8-9BE1-356064054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2209800" cy="2946401"/>
          </a:xfrm>
          <a:prstGeom prst="rect">
            <a:avLst/>
          </a:prstGeom>
        </p:spPr>
      </p:pic>
      <p:pic>
        <p:nvPicPr>
          <p:cNvPr id="10" name="Image 7" descr="Logo capture (2).tiff">
            <a:extLst>
              <a:ext uri="{FF2B5EF4-FFF2-40B4-BE49-F238E27FC236}">
                <a16:creationId xmlns:a16="http://schemas.microsoft.com/office/drawing/2014/main" id="{A5003E88-4950-4FA5-A350-9F0E66F43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31" y="5144147"/>
            <a:ext cx="24717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8D9EE1-A20D-431A-9CE3-564D4779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925219"/>
            <a:ext cx="1892809" cy="14078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5C00A5-75A8-4921-B02E-E4F95C47AA79}"/>
              </a:ext>
            </a:extLst>
          </p:cNvPr>
          <p:cNvSpPr txBox="1">
            <a:spLocks/>
          </p:cNvSpPr>
          <p:nvPr/>
        </p:nvSpPr>
        <p:spPr>
          <a:xfrm>
            <a:off x="1949782" y="128744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Licensing Executives Society</a:t>
            </a:r>
          </a:p>
        </p:txBody>
      </p:sp>
      <p:pic>
        <p:nvPicPr>
          <p:cNvPr id="13" name="Grafik 7">
            <a:extLst>
              <a:ext uri="{FF2B5EF4-FFF2-40B4-BE49-F238E27FC236}">
                <a16:creationId xmlns:a16="http://schemas.microsoft.com/office/drawing/2014/main" id="{24B10A40-0F2D-4F10-8902-9F9E036D50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0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7FCAD4-A7E2-409F-B362-07E66800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BA27-3C6D-4953-BAC8-7E72B0429A5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5FCDB9-9012-410F-A11B-BF51A219C6C7}"/>
              </a:ext>
            </a:extLst>
          </p:cNvPr>
          <p:cNvSpPr txBox="1">
            <a:spLocks/>
          </p:cNvSpPr>
          <p:nvPr/>
        </p:nvSpPr>
        <p:spPr>
          <a:xfrm>
            <a:off x="1949782" y="128744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 live in a world of Intangibles</a:t>
            </a: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59FBC2EB-C35E-4477-9334-E8304BFEEE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1EC28150-8350-4891-A4E5-36F4BDD9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96" y="1538000"/>
            <a:ext cx="8652607" cy="492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FD669D7-43B9-B845-8B75-7BA9C9CB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Why</a:t>
            </a:r>
            <a:b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</a:br>
            <a:endParaRPr lang="fr-FR" sz="2800" dirty="0">
              <a:solidFill>
                <a:srgbClr val="326187"/>
              </a:solidFill>
              <a:latin typeface="+mn-lt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A3DC1D-DF52-0347-810A-69B34CBA7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56006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Enterprise/ Management-Oriented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R&amp;D cost decision/allocation 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Other strategic decision-making / cost allocations /...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Transfer-oriented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Intra-Group Transfer Pricing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Licensing /Sale-purchase of technologies, trademarks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R&amp;D partnerships, ...</a:t>
            </a:r>
          </a:p>
          <a:p>
            <a:endParaRPr lang="en-GB" sz="2000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3EE6CC7-C64E-5049-AC7A-854537EB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285" y="2286000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Conflict-oriented</a:t>
            </a:r>
            <a:r>
              <a:rPr lang="en-GB" sz="2000" dirty="0">
                <a:solidFill>
                  <a:srgbClr val="407AAA"/>
                </a:solidFill>
                <a:cs typeface="Arial" panose="020B0604020202020204" pitchFamily="34" charset="0"/>
              </a:rPr>
              <a:t> : </a:t>
            </a:r>
            <a:r>
              <a:rPr lang="en-GB" sz="1800" dirty="0">
                <a:cs typeface="Arial" panose="020B0604020202020204" pitchFamily="34" charset="0"/>
              </a:rPr>
              <a:t>evaluation of damages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Finance and accounting-oriented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Mergers &amp; Acquisitions: Purchase Price Allocations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Income or market- view (e.g. debt financing)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1800" dirty="0">
                <a:cs typeface="Arial" panose="020B0604020202020204" pitchFamily="34" charset="0"/>
              </a:rPr>
              <a:t>Impairment tests</a:t>
            </a:r>
          </a:p>
          <a:p>
            <a:endParaRPr lang="en-GB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4</a:t>
            </a:fld>
            <a:endParaRPr lang="en-US"/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AC6B1775-66DD-B84D-B657-F487EECA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LES International - IP Valuation Committee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1F4C17-D535-9440-A6BF-826D69FA9997}"/>
              </a:ext>
            </a:extLst>
          </p:cNvPr>
          <p:cNvSpPr/>
          <p:nvPr/>
        </p:nvSpPr>
        <p:spPr>
          <a:xfrm>
            <a:off x="6191144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5EE4F11-EFF1-6E49-9424-42B4B438AEEC}"/>
              </a:ext>
            </a:extLst>
          </p:cNvPr>
          <p:cNvSpPr/>
          <p:nvPr/>
        </p:nvSpPr>
        <p:spPr>
          <a:xfrm>
            <a:off x="412856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9C753C-188C-CB4A-BC02-8A083A88E28E}"/>
              </a:ext>
            </a:extLst>
          </p:cNvPr>
          <p:cNvGrpSpPr/>
          <p:nvPr/>
        </p:nvGrpSpPr>
        <p:grpSpPr>
          <a:xfrm>
            <a:off x="8172628" y="4068655"/>
            <a:ext cx="3797710" cy="2530397"/>
            <a:chOff x="8172628" y="4068655"/>
            <a:chExt cx="3797710" cy="2530397"/>
          </a:xfrm>
        </p:grpSpPr>
        <p:sp>
          <p:nvSpPr>
            <p:cNvPr id="15" name="ZoneTexte 1">
              <a:extLst>
                <a:ext uri="{FF2B5EF4-FFF2-40B4-BE49-F238E27FC236}">
                  <a16:creationId xmlns:a16="http://schemas.microsoft.com/office/drawing/2014/main" id="{EA52542C-3DA0-B94F-87CD-DA854FC63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9847" y="5821641"/>
              <a:ext cx="103364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Purchase, Business combinations</a:t>
              </a:r>
            </a:p>
          </p:txBody>
        </p:sp>
        <p:sp>
          <p:nvSpPr>
            <p:cNvPr id="16" name="ZoneTexte 5">
              <a:extLst>
                <a:ext uri="{FF2B5EF4-FFF2-40B4-BE49-F238E27FC236}">
                  <a16:creationId xmlns:a16="http://schemas.microsoft.com/office/drawing/2014/main" id="{7CC79CA6-C880-8042-8248-87F2C62A9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3857" y="6167235"/>
              <a:ext cx="77033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Sales, licensing</a:t>
              </a:r>
            </a:p>
          </p:txBody>
        </p:sp>
        <p:sp>
          <p:nvSpPr>
            <p:cNvPr id="17" name="ZoneTexte 7">
              <a:extLst>
                <a:ext uri="{FF2B5EF4-FFF2-40B4-BE49-F238E27FC236}">
                  <a16:creationId xmlns:a16="http://schemas.microsoft.com/office/drawing/2014/main" id="{244BC51B-00CF-F34D-83D2-88FAE4404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29833" y="5814555"/>
              <a:ext cx="10871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Collateral/ Trust</a:t>
              </a:r>
            </a:p>
          </p:txBody>
        </p:sp>
        <p:sp>
          <p:nvSpPr>
            <p:cNvPr id="18" name="ZoneTexte 8">
              <a:extLst>
                <a:ext uri="{FF2B5EF4-FFF2-40B4-BE49-F238E27FC236}">
                  <a16:creationId xmlns:a16="http://schemas.microsoft.com/office/drawing/2014/main" id="{7710EFC7-ABCB-DF4D-BD29-61B4C53E3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2890" y="5296833"/>
              <a:ext cx="7385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Litigation</a:t>
              </a:r>
            </a:p>
          </p:txBody>
        </p:sp>
        <p:sp>
          <p:nvSpPr>
            <p:cNvPr id="19" name="ZoneTexte 4">
              <a:extLst>
                <a:ext uri="{FF2B5EF4-FFF2-40B4-BE49-F238E27FC236}">
                  <a16:creationId xmlns:a16="http://schemas.microsoft.com/office/drawing/2014/main" id="{A394FCD6-57DE-154E-970C-EBF6EC572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2093" y="4630304"/>
              <a:ext cx="9989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1B709D"/>
                  </a:solidFill>
                  <a:cs typeface="Arial" charset="0"/>
                </a:rPr>
                <a:t>Reporting</a:t>
              </a:r>
            </a:p>
          </p:txBody>
        </p:sp>
        <p:sp>
          <p:nvSpPr>
            <p:cNvPr id="20" name="ZoneTexte 9">
              <a:extLst>
                <a:ext uri="{FF2B5EF4-FFF2-40B4-BE49-F238E27FC236}">
                  <a16:creationId xmlns:a16="http://schemas.microsoft.com/office/drawing/2014/main" id="{6655B35B-A189-6747-BF12-0E18FCD4E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3165" y="4759885"/>
              <a:ext cx="14637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1B709D"/>
                  </a:solidFill>
                  <a:cs typeface="Arial" charset="0"/>
                </a:rPr>
                <a:t>Funds raising</a:t>
              </a:r>
            </a:p>
          </p:txBody>
        </p:sp>
        <p:sp>
          <p:nvSpPr>
            <p:cNvPr id="21" name="ZoneTexte 10">
              <a:extLst>
                <a:ext uri="{FF2B5EF4-FFF2-40B4-BE49-F238E27FC236}">
                  <a16:creationId xmlns:a16="http://schemas.microsoft.com/office/drawing/2014/main" id="{789F8B1F-751D-5342-B6DD-1A531372B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2628" y="5302489"/>
              <a:ext cx="1627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Tax liabilities</a:t>
              </a:r>
            </a:p>
          </p:txBody>
        </p:sp>
        <p:cxnSp>
          <p:nvCxnSpPr>
            <p:cNvPr id="22" name="Connecteur droit 12">
              <a:extLst>
                <a:ext uri="{FF2B5EF4-FFF2-40B4-BE49-F238E27FC236}">
                  <a16:creationId xmlns:a16="http://schemas.microsoft.com/office/drawing/2014/main" id="{CC90D11A-249A-F84B-A87E-5F90F56615D4}"/>
                </a:ext>
              </a:extLst>
            </p:cNvPr>
            <p:cNvCxnSpPr>
              <a:cxnSpLocks noChangeShapeType="1"/>
              <a:stCxn id="19" idx="2"/>
            </p:cNvCxnSpPr>
            <p:nvPr/>
          </p:nvCxnSpPr>
          <p:spPr bwMode="auto">
            <a:xfrm>
              <a:off x="11051573" y="4876525"/>
              <a:ext cx="166494" cy="32066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3" name="ZoneTexte 15">
              <a:extLst>
                <a:ext uri="{FF2B5EF4-FFF2-40B4-BE49-F238E27FC236}">
                  <a16:creationId xmlns:a16="http://schemas.microsoft.com/office/drawing/2014/main" id="{D19C5196-330C-2B4F-B5D4-0DB3490F1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1996" y="4068655"/>
              <a:ext cx="22583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000" dirty="0">
                  <a:solidFill>
                    <a:srgbClr val="1B709D"/>
                  </a:solidFill>
                  <a:cs typeface="Arial" charset="0"/>
                </a:rPr>
                <a:t>Measurement/ performance enhancement</a:t>
              </a:r>
            </a:p>
          </p:txBody>
        </p:sp>
        <p:grpSp>
          <p:nvGrpSpPr>
            <p:cNvPr id="24" name="Grouper 62">
              <a:extLst>
                <a:ext uri="{FF2B5EF4-FFF2-40B4-BE49-F238E27FC236}">
                  <a16:creationId xmlns:a16="http://schemas.microsoft.com/office/drawing/2014/main" id="{8F1B752C-DE8B-EC47-99C9-7BA7B7E1ADA6}"/>
                </a:ext>
              </a:extLst>
            </p:cNvPr>
            <p:cNvGrpSpPr/>
            <p:nvPr/>
          </p:nvGrpSpPr>
          <p:grpSpPr>
            <a:xfrm>
              <a:off x="9463793" y="4653859"/>
              <a:ext cx="1538376" cy="1238797"/>
              <a:chOff x="2987824" y="2708920"/>
              <a:chExt cx="3168352" cy="2664296"/>
            </a:xfrm>
          </p:grpSpPr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3B5F682-5D5A-2343-8F08-BA21AD6C2169}"/>
                  </a:ext>
                </a:extLst>
              </p:cNvPr>
              <p:cNvCxnSpPr/>
              <p:nvPr/>
            </p:nvCxnSpPr>
            <p:spPr>
              <a:xfrm flipV="1">
                <a:off x="2987824" y="2708920"/>
                <a:ext cx="1512168" cy="158417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3ACFD04D-AD54-1848-95D5-5CF950219401}"/>
                  </a:ext>
                </a:extLst>
              </p:cNvPr>
              <p:cNvCxnSpPr/>
              <p:nvPr/>
            </p:nvCxnSpPr>
            <p:spPr>
              <a:xfrm flipH="1" flipV="1">
                <a:off x="4499992" y="2708920"/>
                <a:ext cx="1656184" cy="158417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9FDE857-B4C1-2A4B-89A3-AA70CF179F31}"/>
                  </a:ext>
                </a:extLst>
              </p:cNvPr>
              <p:cNvCxnSpPr/>
              <p:nvPr/>
            </p:nvCxnSpPr>
            <p:spPr>
              <a:xfrm>
                <a:off x="4499992" y="2708920"/>
                <a:ext cx="1152128" cy="43204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19F38C5A-C33E-DE49-8A0A-AC4C33108E78}"/>
                  </a:ext>
                </a:extLst>
              </p:cNvPr>
              <p:cNvCxnSpPr/>
              <p:nvPr/>
            </p:nvCxnSpPr>
            <p:spPr>
              <a:xfrm flipH="1">
                <a:off x="3419872" y="2708920"/>
                <a:ext cx="1080120" cy="50405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4B9E333-B3EB-A74D-A21F-575B51792E8C}"/>
                  </a:ext>
                </a:extLst>
              </p:cNvPr>
              <p:cNvCxnSpPr/>
              <p:nvPr/>
            </p:nvCxnSpPr>
            <p:spPr>
              <a:xfrm flipH="1">
                <a:off x="3347864" y="2708920"/>
                <a:ext cx="1152128" cy="259228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B5AE19AB-11FB-A648-BD8C-191E5811E75A}"/>
                  </a:ext>
                </a:extLst>
              </p:cNvPr>
              <p:cNvCxnSpPr/>
              <p:nvPr/>
            </p:nvCxnSpPr>
            <p:spPr>
              <a:xfrm>
                <a:off x="4499992" y="2708920"/>
                <a:ext cx="1224136" cy="266429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E495817B-7B56-6A44-86E6-AFFC7BDCEC4D}"/>
                </a:ext>
              </a:extLst>
            </p:cNvPr>
            <p:cNvCxnSpPr/>
            <p:nvPr/>
          </p:nvCxnSpPr>
          <p:spPr>
            <a:xfrm>
              <a:off x="10198018" y="4653859"/>
              <a:ext cx="34963" cy="147316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er 64">
              <a:extLst>
                <a:ext uri="{FF2B5EF4-FFF2-40B4-BE49-F238E27FC236}">
                  <a16:creationId xmlns:a16="http://schemas.microsoft.com/office/drawing/2014/main" id="{F51E723E-0F9A-9B49-B78B-C549191D2DBD}"/>
                </a:ext>
              </a:extLst>
            </p:cNvPr>
            <p:cNvGrpSpPr/>
            <p:nvPr/>
          </p:nvGrpSpPr>
          <p:grpSpPr>
            <a:xfrm>
              <a:off x="9463793" y="4877858"/>
              <a:ext cx="1538377" cy="1249165"/>
              <a:chOff x="2987824" y="3190677"/>
              <a:chExt cx="3168354" cy="2686595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F6802761-8712-014A-94DD-803CC554181D}"/>
                  </a:ext>
                </a:extLst>
              </p:cNvPr>
              <p:cNvCxnSpPr/>
              <p:nvPr/>
            </p:nvCxnSpPr>
            <p:spPr>
              <a:xfrm flipV="1">
                <a:off x="2987824" y="4270798"/>
                <a:ext cx="3168352" cy="22298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9F7068DB-239E-A942-A498-5D7F320AECD2}"/>
                  </a:ext>
                </a:extLst>
              </p:cNvPr>
              <p:cNvCxnSpPr/>
              <p:nvPr/>
            </p:nvCxnSpPr>
            <p:spPr>
              <a:xfrm>
                <a:off x="3419872" y="3190677"/>
                <a:ext cx="2304256" cy="21825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A1239611-865A-864A-9CCB-F4476F130D6F}"/>
                  </a:ext>
                </a:extLst>
              </p:cNvPr>
              <p:cNvCxnSpPr/>
              <p:nvPr/>
            </p:nvCxnSpPr>
            <p:spPr>
              <a:xfrm flipV="1">
                <a:off x="3347864" y="3190677"/>
                <a:ext cx="2376264" cy="211053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480EB7C-7911-AA4A-98E3-8F83BD0B008E}"/>
                  </a:ext>
                </a:extLst>
              </p:cNvPr>
              <p:cNvCxnSpPr/>
              <p:nvPr/>
            </p:nvCxnSpPr>
            <p:spPr>
              <a:xfrm>
                <a:off x="2987824" y="4270797"/>
                <a:ext cx="1584176" cy="160647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9DB7BEE5-9214-6840-BEA5-2E1B9C2DDB3E}"/>
                  </a:ext>
                </a:extLst>
              </p:cNvPr>
              <p:cNvCxnSpPr/>
              <p:nvPr/>
            </p:nvCxnSpPr>
            <p:spPr>
              <a:xfrm>
                <a:off x="2987824" y="4270797"/>
                <a:ext cx="2736304" cy="110241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9CCB4F92-E125-7A46-A2E5-43EDB69FDB5F}"/>
                  </a:ext>
                </a:extLst>
              </p:cNvPr>
              <p:cNvCxnSpPr/>
              <p:nvPr/>
            </p:nvCxnSpPr>
            <p:spPr>
              <a:xfrm flipH="1">
                <a:off x="4572000" y="4270797"/>
                <a:ext cx="1584176" cy="1606475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893685CF-A784-8541-843F-783EEACD7884}"/>
                  </a:ext>
                </a:extLst>
              </p:cNvPr>
              <p:cNvCxnSpPr/>
              <p:nvPr/>
            </p:nvCxnSpPr>
            <p:spPr>
              <a:xfrm flipV="1">
                <a:off x="2987824" y="3190678"/>
                <a:ext cx="2736304" cy="110241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F6B68CF3-8EDB-C147-9D55-C718D9452868}"/>
                  </a:ext>
                </a:extLst>
              </p:cNvPr>
              <p:cNvCxnSpPr/>
              <p:nvPr/>
            </p:nvCxnSpPr>
            <p:spPr>
              <a:xfrm flipV="1">
                <a:off x="4572000" y="3190677"/>
                <a:ext cx="1152128" cy="2686595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652CB82D-5518-484A-8629-49A9EBFE76AF}"/>
                  </a:ext>
                </a:extLst>
              </p:cNvPr>
              <p:cNvCxnSpPr/>
              <p:nvPr/>
            </p:nvCxnSpPr>
            <p:spPr>
              <a:xfrm flipH="1">
                <a:off x="4572000" y="5373216"/>
                <a:ext cx="1152129" cy="50405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C1DB6A92-078A-2344-AA95-5ED27645ADE0}"/>
                  </a:ext>
                </a:extLst>
              </p:cNvPr>
              <p:cNvCxnSpPr/>
              <p:nvPr/>
            </p:nvCxnSpPr>
            <p:spPr>
              <a:xfrm flipH="1">
                <a:off x="5724130" y="4293096"/>
                <a:ext cx="432046" cy="108012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D6763F32-17EB-EB41-9D07-904DEFC411C9}"/>
                  </a:ext>
                </a:extLst>
              </p:cNvPr>
              <p:cNvCxnSpPr/>
              <p:nvPr/>
            </p:nvCxnSpPr>
            <p:spPr>
              <a:xfrm flipH="1" flipV="1">
                <a:off x="5724128" y="3212978"/>
                <a:ext cx="432048" cy="108011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4E15E5F7-3E91-5F44-94A0-88E15D491891}"/>
                  </a:ext>
                </a:extLst>
              </p:cNvPr>
              <p:cNvCxnSpPr/>
              <p:nvPr/>
            </p:nvCxnSpPr>
            <p:spPr>
              <a:xfrm flipH="1">
                <a:off x="2987824" y="3212976"/>
                <a:ext cx="432048" cy="108012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C3B7399A-6A25-2D48-B40D-0D09746A6033}"/>
                  </a:ext>
                </a:extLst>
              </p:cNvPr>
              <p:cNvCxnSpPr/>
              <p:nvPr/>
            </p:nvCxnSpPr>
            <p:spPr>
              <a:xfrm>
                <a:off x="2987824" y="4293096"/>
                <a:ext cx="360040" cy="100811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5F7F0CC2-5844-1046-AD29-1F55ACCE52F5}"/>
                  </a:ext>
                </a:extLst>
              </p:cNvPr>
              <p:cNvCxnSpPr/>
              <p:nvPr/>
            </p:nvCxnSpPr>
            <p:spPr>
              <a:xfrm>
                <a:off x="3347864" y="5301208"/>
                <a:ext cx="1224136" cy="576064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C9EB768A-94BC-2B4B-A33D-11C68588E4F4}"/>
                  </a:ext>
                </a:extLst>
              </p:cNvPr>
              <p:cNvCxnSpPr/>
              <p:nvPr/>
            </p:nvCxnSpPr>
            <p:spPr>
              <a:xfrm>
                <a:off x="5683589" y="3190677"/>
                <a:ext cx="40539" cy="2182539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90E2E535-253E-204F-BAD9-50CB0E4B5795}"/>
                  </a:ext>
                </a:extLst>
              </p:cNvPr>
              <p:cNvCxnSpPr/>
              <p:nvPr/>
            </p:nvCxnSpPr>
            <p:spPr>
              <a:xfrm flipH="1">
                <a:off x="3347864" y="3212976"/>
                <a:ext cx="72008" cy="208823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90FE1548-B183-5D49-B110-B5012953E645}"/>
                  </a:ext>
                </a:extLst>
              </p:cNvPr>
              <p:cNvCxnSpPr/>
              <p:nvPr/>
            </p:nvCxnSpPr>
            <p:spPr>
              <a:xfrm flipH="1" flipV="1">
                <a:off x="3347864" y="5301210"/>
                <a:ext cx="2376264" cy="720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10EED8C0-B0A5-A84F-8078-CC0056B4226C}"/>
                  </a:ext>
                </a:extLst>
              </p:cNvPr>
              <p:cNvCxnSpPr/>
              <p:nvPr/>
            </p:nvCxnSpPr>
            <p:spPr>
              <a:xfrm flipH="1">
                <a:off x="3419873" y="3190677"/>
                <a:ext cx="2304255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C9114851-6274-C645-A057-DD04FBEE0DA0}"/>
                  </a:ext>
                </a:extLst>
              </p:cNvPr>
              <p:cNvCxnSpPr/>
              <p:nvPr/>
            </p:nvCxnSpPr>
            <p:spPr>
              <a:xfrm flipH="1" flipV="1">
                <a:off x="3419874" y="3190677"/>
                <a:ext cx="2736302" cy="108012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7F968178-D54D-DE41-B79C-5C3D8010ACE6}"/>
                  </a:ext>
                </a:extLst>
              </p:cNvPr>
              <p:cNvCxnSpPr/>
              <p:nvPr/>
            </p:nvCxnSpPr>
            <p:spPr>
              <a:xfrm flipH="1" flipV="1">
                <a:off x="3419872" y="3212976"/>
                <a:ext cx="1152128" cy="266429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414322C0-45D7-F343-BD74-C0455C4F1791}"/>
                  </a:ext>
                </a:extLst>
              </p:cNvPr>
              <p:cNvCxnSpPr/>
              <p:nvPr/>
            </p:nvCxnSpPr>
            <p:spPr>
              <a:xfrm flipH="1">
                <a:off x="3347864" y="4270797"/>
                <a:ext cx="2808314" cy="1030411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ctogone 53">
              <a:extLst>
                <a:ext uri="{FF2B5EF4-FFF2-40B4-BE49-F238E27FC236}">
                  <a16:creationId xmlns:a16="http://schemas.microsoft.com/office/drawing/2014/main" id="{FC51B4F7-4C40-F54F-B428-4E0EB24D1AE9}"/>
                </a:ext>
              </a:extLst>
            </p:cNvPr>
            <p:cNvSpPr/>
            <p:nvPr/>
          </p:nvSpPr>
          <p:spPr>
            <a:xfrm rot="1318692">
              <a:off x="9514807" y="4710651"/>
              <a:ext cx="1424658" cy="1357634"/>
            </a:xfrm>
            <a:prstGeom prst="octagon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/>
            </a:p>
          </p:txBody>
        </p:sp>
        <p:pic>
          <p:nvPicPr>
            <p:cNvPr id="55" name="Graphique 54" descr="Graphique à barres avec tendance à la hausse">
              <a:extLst>
                <a:ext uri="{FF2B5EF4-FFF2-40B4-BE49-F238E27FC236}">
                  <a16:creationId xmlns:a16="http://schemas.microsoft.com/office/drawing/2014/main" id="{2350DB9C-33CD-644F-A5AB-DCF21F431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033190" y="4308411"/>
              <a:ext cx="340386" cy="325957"/>
            </a:xfrm>
            <a:prstGeom prst="rect">
              <a:avLst/>
            </a:prstGeom>
          </p:spPr>
        </p:pic>
        <p:pic>
          <p:nvPicPr>
            <p:cNvPr id="56" name="Graphique 55" descr="Livre ouvert">
              <a:extLst>
                <a:ext uri="{FF2B5EF4-FFF2-40B4-BE49-F238E27FC236}">
                  <a16:creationId xmlns:a16="http://schemas.microsoft.com/office/drawing/2014/main" id="{9C26F08D-8479-B749-A717-0449DCFDA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920265" y="4861939"/>
              <a:ext cx="303388" cy="290527"/>
            </a:xfrm>
            <a:prstGeom prst="rect">
              <a:avLst/>
            </a:prstGeom>
          </p:spPr>
        </p:pic>
        <p:pic>
          <p:nvPicPr>
            <p:cNvPr id="57" name="Graphique 56" descr="Transfert">
              <a:extLst>
                <a:ext uri="{FF2B5EF4-FFF2-40B4-BE49-F238E27FC236}">
                  <a16:creationId xmlns:a16="http://schemas.microsoft.com/office/drawing/2014/main" id="{DB32AD65-6EF1-C24C-A94B-932B071A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1076547" y="5938196"/>
              <a:ext cx="355186" cy="340129"/>
            </a:xfrm>
            <a:prstGeom prst="rect">
              <a:avLst/>
            </a:prstGeom>
          </p:spPr>
        </p:pic>
        <p:pic>
          <p:nvPicPr>
            <p:cNvPr id="58" name="Graphique 57" descr="Juge">
              <a:extLst>
                <a:ext uri="{FF2B5EF4-FFF2-40B4-BE49-F238E27FC236}">
                  <a16:creationId xmlns:a16="http://schemas.microsoft.com/office/drawing/2014/main" id="{0B241E02-C313-344D-B822-3B3A3734E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1198913" y="5434292"/>
              <a:ext cx="377385" cy="361387"/>
            </a:xfrm>
            <a:prstGeom prst="rect">
              <a:avLst/>
            </a:prstGeom>
          </p:spPr>
        </p:pic>
        <p:pic>
          <p:nvPicPr>
            <p:cNvPr id="59" name="Graphique 58" descr="Labyrinthe">
              <a:extLst>
                <a:ext uri="{FF2B5EF4-FFF2-40B4-BE49-F238E27FC236}">
                  <a16:creationId xmlns:a16="http://schemas.microsoft.com/office/drawing/2014/main" id="{54B88F39-9BC7-1E48-88C5-063C6C354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8867911" y="5484014"/>
              <a:ext cx="318187" cy="304699"/>
            </a:xfrm>
            <a:prstGeom prst="rect">
              <a:avLst/>
            </a:prstGeom>
          </p:spPr>
        </p:pic>
        <p:pic>
          <p:nvPicPr>
            <p:cNvPr id="60" name="Graphique 59" descr="Argent">
              <a:extLst>
                <a:ext uri="{FF2B5EF4-FFF2-40B4-BE49-F238E27FC236}">
                  <a16:creationId xmlns:a16="http://schemas.microsoft.com/office/drawing/2014/main" id="{2E37DE99-215E-CC49-A8A3-D2FD42B4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9137826" y="4535164"/>
              <a:ext cx="318187" cy="304699"/>
            </a:xfrm>
            <a:prstGeom prst="rect">
              <a:avLst/>
            </a:prstGeom>
          </p:spPr>
        </p:pic>
        <p:pic>
          <p:nvPicPr>
            <p:cNvPr id="61" name="Graphique 60" descr="Étiquette">
              <a:extLst>
                <a:ext uri="{FF2B5EF4-FFF2-40B4-BE49-F238E27FC236}">
                  <a16:creationId xmlns:a16="http://schemas.microsoft.com/office/drawing/2014/main" id="{A02F0177-CA51-E349-8AD1-DF8FFB185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388423" y="6229463"/>
              <a:ext cx="385950" cy="369589"/>
            </a:xfrm>
            <a:prstGeom prst="rect">
              <a:avLst/>
            </a:prstGeom>
          </p:spPr>
        </p:pic>
        <p:pic>
          <p:nvPicPr>
            <p:cNvPr id="62" name="Graphique 61" descr="Monde">
              <a:extLst>
                <a:ext uri="{FF2B5EF4-FFF2-40B4-BE49-F238E27FC236}">
                  <a16:creationId xmlns:a16="http://schemas.microsoft.com/office/drawing/2014/main" id="{1F645AFB-4258-864E-8005-AC9AC3435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305035" y="5875916"/>
              <a:ext cx="362585" cy="347215"/>
            </a:xfrm>
            <a:prstGeom prst="rect">
              <a:avLst/>
            </a:prstGeom>
          </p:spPr>
        </p:pic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ACAB66B-DB4F-4A81-8C38-E25D1B0460A4}"/>
              </a:ext>
            </a:extLst>
          </p:cNvPr>
          <p:cNvSpPr txBox="1">
            <a:spLocks/>
          </p:cNvSpPr>
          <p:nvPr/>
        </p:nvSpPr>
        <p:spPr>
          <a:xfrm>
            <a:off x="1949782" y="156452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Why Value Intangibles?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" name="Grafik 7">
            <a:extLst>
              <a:ext uri="{FF2B5EF4-FFF2-40B4-BE49-F238E27FC236}">
                <a16:creationId xmlns:a16="http://schemas.microsoft.com/office/drawing/2014/main" id="{6FE2B7E4-914F-4FAB-BF82-DD81EB15C77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FD669D7-43B9-B845-8B75-7BA9C9CB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 Why</a:t>
            </a:r>
            <a:br>
              <a:rPr lang="en-US" sz="28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</a:br>
            <a:endParaRPr lang="fr-FR" sz="2800" dirty="0">
              <a:solidFill>
                <a:srgbClr val="326187"/>
              </a:solidFill>
              <a:latin typeface="+mn-lt"/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5A3DC1D-DF52-0347-810A-69B34CBA7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56006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b="1" dirty="0">
                <a:solidFill>
                  <a:srgbClr val="326187"/>
                </a:solidFill>
                <a:cs typeface="Arial" panose="020B0604020202020204" pitchFamily="34" charset="0"/>
              </a:rPr>
              <a:t>Discussion with my accountant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i="1" dirty="0">
                <a:cs typeface="Arial" panose="020B0604020202020204" pitchFamily="34" charset="0"/>
              </a:rPr>
              <a:t>Me: The value is around 100M€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dirty="0">
                <a:cs typeface="Arial" panose="020B0604020202020204" pitchFamily="34" charset="0"/>
              </a:rPr>
              <a:t>Her: What do you mean by “about”?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i="1" dirty="0">
                <a:cs typeface="Arial" panose="020B0604020202020204" pitchFamily="34" charset="0"/>
              </a:rPr>
              <a:t>Me: Oops; sorry; use </a:t>
            </a:r>
            <a:r>
              <a:rPr lang="en-GB" b="1" i="1" dirty="0">
                <a:cs typeface="Arial" panose="020B0604020202020204" pitchFamily="34" charset="0"/>
              </a:rPr>
              <a:t>101 234 567.89€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dirty="0">
                <a:cs typeface="Arial" panose="020B0604020202020204" pitchFamily="34" charset="0"/>
              </a:rPr>
              <a:t>Her: Good. I will book that; please provide the documentation</a:t>
            </a:r>
          </a:p>
          <a:p>
            <a:pPr marL="744537"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i="1" dirty="0">
                <a:cs typeface="Arial" panose="020B0604020202020204" pitchFamily="34" charset="0"/>
              </a:rPr>
              <a:t>Me: no problem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3EE6CC7-C64E-5049-AC7A-854537EB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285" y="2286000"/>
            <a:ext cx="5384800" cy="4068594"/>
          </a:xfrm>
        </p:spPr>
        <p:txBody>
          <a:bodyPr>
            <a:normAutofit/>
          </a:bodyPr>
          <a:lstStyle/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GB" sz="2000" b="1" dirty="0">
                <a:solidFill>
                  <a:srgbClr val="326187"/>
                </a:solidFill>
                <a:cs typeface="Arial" panose="020B0604020202020204" pitchFamily="34" charset="0"/>
              </a:rPr>
              <a:t>Tax litigation: the Veritas Case - </a:t>
            </a:r>
            <a:r>
              <a:rPr lang="fr-FR" sz="1800" dirty="0"/>
              <a:t>Veritas Corp. Vs IRS – US </a:t>
            </a:r>
            <a:r>
              <a:rPr lang="fr-FR" sz="1800" dirty="0" err="1"/>
              <a:t>Tax</a:t>
            </a:r>
            <a:r>
              <a:rPr lang="fr-FR" sz="1800" dirty="0"/>
              <a:t> Court, </a:t>
            </a:r>
            <a:r>
              <a:rPr lang="fr-FR" sz="1800" dirty="0" err="1"/>
              <a:t>Dec</a:t>
            </a:r>
            <a:r>
              <a:rPr lang="fr-FR" sz="1800" dirty="0"/>
              <a:t> 10, 2009</a:t>
            </a:r>
            <a:endParaRPr lang="en-GB" sz="1800" dirty="0">
              <a:cs typeface="Arial" panose="020B0604020202020204" pitchFamily="34" charset="0"/>
            </a:endParaRP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2000" b="1" dirty="0">
                <a:solidFill>
                  <a:srgbClr val="326187"/>
                </a:solidFill>
                <a:cs typeface="Arial" panose="020B0604020202020204" pitchFamily="34" charset="0"/>
              </a:rPr>
              <a:t>The Facts: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Two subsidiaries enter a Cost Sharing Agreement 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Sub 1 (USA) sells its IP to Sub 2 (non-USA) : $166M</a:t>
            </a:r>
          </a:p>
          <a:p>
            <a:pPr marL="287337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2000" b="1" dirty="0">
                <a:solidFill>
                  <a:srgbClr val="326187"/>
                </a:solidFill>
                <a:cs typeface="Arial" panose="020B0604020202020204" pitchFamily="34" charset="0"/>
              </a:rPr>
              <a:t>The experts’ battle: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IRS contests this value: First Estimate: $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2500M (Yes: more than 15 times!)</a:t>
            </a: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Veritas revises to $315M (1.9 initial estimate)</a:t>
            </a:r>
            <a:endParaRPr lang="en-US" b="1" dirty="0">
              <a:solidFill>
                <a:srgbClr val="326187"/>
              </a:solidFill>
              <a:cs typeface="Arial" panose="020B0604020202020204" pitchFamily="34" charset="0"/>
            </a:endParaRPr>
          </a:p>
          <a:p>
            <a:pPr marL="744537" lvl="1" indent="-285750">
              <a:spcBef>
                <a:spcPts val="600"/>
              </a:spcBef>
              <a:spcAft>
                <a:spcPts val="300"/>
              </a:spcAft>
              <a:tabLst>
                <a:tab pos="3200400" algn="l"/>
                <a:tab pos="3435350" algn="l"/>
                <a:tab pos="5721350" algn="l"/>
                <a:tab pos="5943600" algn="l"/>
              </a:tabLst>
            </a:pP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IRS comes back to </a:t>
            </a: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$1675M </a:t>
            </a:r>
            <a:r>
              <a:rPr lang="en-US" sz="1600" b="1" dirty="0">
                <a:solidFill>
                  <a:srgbClr val="326187"/>
                </a:solidFill>
                <a:cs typeface="Arial" panose="020B0604020202020204" pitchFamily="34" charset="0"/>
              </a:rPr>
              <a:t>(still more than 5 x)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2C9A-E15F-43F4-BA15-0EF120A2758C}" type="slidenum">
              <a:rPr lang="en-US" smtClean="0"/>
              <a:t>5</a:t>
            </a:fld>
            <a:endParaRPr lang="en-US"/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AC6B1775-66DD-B84D-B657-F487EECA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LES International - IP Valuation Committee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71F4C17-D535-9440-A6BF-826D69FA9997}"/>
              </a:ext>
            </a:extLst>
          </p:cNvPr>
          <p:cNvSpPr/>
          <p:nvPr/>
        </p:nvSpPr>
        <p:spPr>
          <a:xfrm>
            <a:off x="6191144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5EE4F11-EFF1-6E49-9424-42B4B438AEEC}"/>
              </a:ext>
            </a:extLst>
          </p:cNvPr>
          <p:cNvSpPr/>
          <p:nvPr/>
        </p:nvSpPr>
        <p:spPr>
          <a:xfrm>
            <a:off x="412856" y="2057400"/>
            <a:ext cx="5406325" cy="3624248"/>
          </a:xfrm>
          <a:prstGeom prst="roundRect">
            <a:avLst/>
          </a:prstGeom>
          <a:noFill/>
          <a:ln w="12700"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8ACAB66B-DB4F-4A81-8C38-E25D1B0460A4}"/>
              </a:ext>
            </a:extLst>
          </p:cNvPr>
          <p:cNvSpPr txBox="1">
            <a:spLocks/>
          </p:cNvSpPr>
          <p:nvPr/>
        </p:nvSpPr>
        <p:spPr>
          <a:xfrm>
            <a:off x="1949782" y="156452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What is “IP Value”? – Real life examples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" name="Grafik 7">
            <a:extLst>
              <a:ext uri="{FF2B5EF4-FFF2-40B4-BE49-F238E27FC236}">
                <a16:creationId xmlns:a16="http://schemas.microsoft.com/office/drawing/2014/main" id="{6FE2B7E4-914F-4FAB-BF82-DD81EB15C7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B081A52-0740-4051-83FB-FE953E990D3C}"/>
              </a:ext>
            </a:extLst>
          </p:cNvPr>
          <p:cNvSpPr/>
          <p:nvPr/>
        </p:nvSpPr>
        <p:spPr>
          <a:xfrm>
            <a:off x="3055150" y="5809526"/>
            <a:ext cx="6303129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has to recognize that dealing with future revenues implies uncertainty – Our role is to clarify and, if possible, minimize uncertainty</a:t>
            </a:r>
          </a:p>
        </p:txBody>
      </p:sp>
    </p:spTree>
    <p:extLst>
      <p:ext uri="{BB962C8B-B14F-4D97-AF65-F5344CB8AC3E}">
        <p14:creationId xmlns:p14="http://schemas.microsoft.com/office/powerpoint/2010/main" val="22893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cigontest.com/wp-content/uploads/2014/08/vape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70" y="1677776"/>
            <a:ext cx="2892300" cy="17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99" y="1246493"/>
            <a:ext cx="4222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My new patented technology : wonderful cheap easy-to use eco-friendly high-temperature high pressure steam generator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90175" y="1992566"/>
            <a:ext cx="240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WHAT VALUE?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11" y="4041521"/>
            <a:ext cx="2034915" cy="15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tpe-energies.pagesperso-orange.fr/contenu/img/nuc_photo_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05" y="4099538"/>
            <a:ext cx="2146540" cy="15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en angle 6"/>
          <p:cNvCxnSpPr>
            <a:stCxn id="2050" idx="1"/>
            <a:endCxn id="2051" idx="0"/>
          </p:cNvCxnSpPr>
          <p:nvPr/>
        </p:nvCxnSpPr>
        <p:spPr>
          <a:xfrm rot="10800000" flipV="1">
            <a:off x="2864868" y="2532643"/>
            <a:ext cx="1600302" cy="150887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>
            <a:stCxn id="2050" idx="2"/>
            <a:endCxn id="1026" idx="0"/>
          </p:cNvCxnSpPr>
          <p:nvPr/>
        </p:nvCxnSpPr>
        <p:spPr>
          <a:xfrm rot="5400000">
            <a:off x="5609240" y="3685738"/>
            <a:ext cx="600309" cy="3855"/>
          </a:xfrm>
          <a:prstGeom prst="bentConnector3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>
            <a:stCxn id="2050" idx="3"/>
            <a:endCxn id="2057" idx="0"/>
          </p:cNvCxnSpPr>
          <p:nvPr/>
        </p:nvCxnSpPr>
        <p:spPr>
          <a:xfrm>
            <a:off x="7357471" y="2532643"/>
            <a:ext cx="1567205" cy="156689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30" y="3987820"/>
            <a:ext cx="1944270" cy="17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78AA36-B5D1-4A92-87F0-8B368E3A4644}"/>
              </a:ext>
            </a:extLst>
          </p:cNvPr>
          <p:cNvSpPr txBox="1">
            <a:spLocks/>
          </p:cNvSpPr>
          <p:nvPr/>
        </p:nvSpPr>
        <p:spPr>
          <a:xfrm>
            <a:off x="1949782" y="156452"/>
            <a:ext cx="7844692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Example – Patented Invention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Grafik 7">
            <a:extLst>
              <a:ext uri="{FF2B5EF4-FFF2-40B4-BE49-F238E27FC236}">
                <a16:creationId xmlns:a16="http://schemas.microsoft.com/office/drawing/2014/main" id="{FFDC4A53-122E-4305-8D77-B591631E2A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9" y="128744"/>
            <a:ext cx="1209181" cy="95599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1450C61-432A-4724-BE85-145A7258565C}"/>
              </a:ext>
            </a:extLst>
          </p:cNvPr>
          <p:cNvSpPr/>
          <p:nvPr/>
        </p:nvSpPr>
        <p:spPr>
          <a:xfrm>
            <a:off x="3055150" y="5809526"/>
            <a:ext cx="6303129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value created by / extracted from a given IP asset </a:t>
            </a:r>
            <a:r>
              <a:rPr lang="en-US" dirty="0" err="1"/>
              <a:t>wil</a:t>
            </a:r>
            <a:r>
              <a:rPr lang="en-US" dirty="0"/>
              <a:t> depend on one’s abilities and </a:t>
            </a:r>
            <a:r>
              <a:rPr lang="en-US" dirty="0" err="1"/>
              <a:t>ressources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4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3521-D536-47A0-8E5B-A831FD8B921B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485710" y="1448780"/>
            <a:ext cx="4500500" cy="8100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Technology</a:t>
            </a:r>
            <a:r>
              <a:rPr lang="fr-FR" dirty="0">
                <a:solidFill>
                  <a:schemeClr val="tx1"/>
                </a:solidFill>
              </a:rPr>
              <a:t> – </a:t>
            </a:r>
            <a:r>
              <a:rPr lang="fr-FR" dirty="0" err="1">
                <a:solidFill>
                  <a:schemeClr val="tx1"/>
                </a:solidFill>
              </a:rPr>
              <a:t>intrinsic</a:t>
            </a:r>
            <a:r>
              <a:rPr lang="fr-FR" dirty="0">
                <a:solidFill>
                  <a:schemeClr val="tx1"/>
                </a:solidFill>
              </a:rPr>
              <a:t> qualitative </a:t>
            </a:r>
            <a:r>
              <a:rPr lang="fr-FR" dirty="0" err="1">
                <a:solidFill>
                  <a:schemeClr val="tx1"/>
                </a:solidFill>
              </a:rPr>
              <a:t>strength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485710" y="4919830"/>
            <a:ext cx="4500500" cy="8100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Economic</a:t>
            </a:r>
            <a:r>
              <a:rPr lang="fr-FR" dirty="0">
                <a:solidFill>
                  <a:schemeClr val="tx1"/>
                </a:solidFill>
              </a:rPr>
              <a:t> Value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an </a:t>
            </a:r>
            <a:r>
              <a:rPr lang="fr-FR" b="1" dirty="0">
                <a:solidFill>
                  <a:schemeClr val="tx1"/>
                </a:solidFill>
              </a:rPr>
              <a:t>OPINION</a:t>
            </a:r>
          </a:p>
          <a:p>
            <a:pPr algn="ctr"/>
            <a:r>
              <a:rPr lang="fr-FR" dirty="0" err="1">
                <a:solidFill>
                  <a:schemeClr val="tx1"/>
                </a:solidFill>
              </a:rPr>
              <a:t>Depending</a:t>
            </a:r>
            <a:r>
              <a:rPr lang="fr-FR" dirty="0">
                <a:solidFill>
                  <a:schemeClr val="tx1"/>
                </a:solidFill>
              </a:rPr>
              <a:t> on </a:t>
            </a:r>
            <a:r>
              <a:rPr lang="fr-FR" dirty="0" err="1">
                <a:solidFill>
                  <a:schemeClr val="tx1"/>
                </a:solidFill>
              </a:rPr>
              <a:t>context</a:t>
            </a:r>
            <a:r>
              <a:rPr lang="fr-FR" dirty="0">
                <a:solidFill>
                  <a:schemeClr val="tx1"/>
                </a:solidFill>
              </a:rPr>
              <a:t>, and </a:t>
            </a:r>
            <a:r>
              <a:rPr lang="fr-FR" dirty="0" err="1">
                <a:solidFill>
                  <a:schemeClr val="tx1"/>
                </a:solidFill>
              </a:rPr>
              <a:t>many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inputs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>
            <a:stCxn id="6" idx="2"/>
            <a:endCxn id="7" idx="0"/>
          </p:cNvCxnSpPr>
          <p:nvPr/>
        </p:nvCxnSpPr>
        <p:spPr>
          <a:xfrm>
            <a:off x="5735960" y="2258870"/>
            <a:ext cx="0" cy="266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lèche droite 12"/>
          <p:cNvSpPr/>
          <p:nvPr/>
        </p:nvSpPr>
        <p:spPr>
          <a:xfrm>
            <a:off x="4070775" y="2483895"/>
            <a:ext cx="16201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flipH="1">
            <a:off x="5870974" y="4178912"/>
            <a:ext cx="166518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èche droite 14"/>
          <p:cNvSpPr/>
          <p:nvPr/>
        </p:nvSpPr>
        <p:spPr>
          <a:xfrm>
            <a:off x="4115780" y="3834045"/>
            <a:ext cx="16201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2225571" y="2438890"/>
            <a:ext cx="306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Context</a:t>
            </a:r>
            <a:endParaRPr lang="fr-FR" dirty="0"/>
          </a:p>
          <a:p>
            <a:r>
              <a:rPr lang="fr-FR" dirty="0"/>
              <a:t>(TRL, </a:t>
            </a:r>
            <a:r>
              <a:rPr lang="fr-FR" dirty="0" err="1"/>
              <a:t>competencies</a:t>
            </a:r>
            <a:r>
              <a:rPr lang="fr-FR" dirty="0"/>
              <a:t>, protection, </a:t>
            </a:r>
            <a:r>
              <a:rPr lang="fr-FR" dirty="0" err="1"/>
              <a:t>competition</a:t>
            </a:r>
            <a:r>
              <a:rPr lang="fr-FR" dirty="0"/>
              <a:t>, ...)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7671173" y="2797917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Understanding</a:t>
            </a:r>
            <a:r>
              <a:rPr lang="fr-FR" dirty="0"/>
              <a:t> &amp; </a:t>
            </a:r>
            <a:r>
              <a:rPr lang="fr-FR" dirty="0" err="1"/>
              <a:t>interpreting</a:t>
            </a:r>
            <a:r>
              <a:rPr lang="fr-FR" dirty="0"/>
              <a:t> </a:t>
            </a:r>
            <a:r>
              <a:rPr lang="fr-FR" b="1" dirty="0" err="1"/>
              <a:t>Technology</a:t>
            </a:r>
            <a:r>
              <a:rPr lang="fr-FR" b="1" dirty="0"/>
              <a:t> and </a:t>
            </a:r>
            <a:r>
              <a:rPr lang="fr-FR" b="1" dirty="0" err="1"/>
              <a:t>Context</a:t>
            </a:r>
            <a:endParaRPr lang="en-US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315580" y="3637765"/>
            <a:ext cx="306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Competence</a:t>
            </a:r>
            <a:r>
              <a:rPr lang="fr-FR" dirty="0"/>
              <a:t> &amp; Talent of </a:t>
            </a:r>
            <a:r>
              <a:rPr lang="fr-FR" dirty="0" err="1"/>
              <a:t>evaluator</a:t>
            </a:r>
            <a:endParaRPr lang="fr-FR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1FBD7E-203B-4059-ABA8-7BAB555AF393}"/>
              </a:ext>
            </a:extLst>
          </p:cNvPr>
          <p:cNvSpPr txBox="1">
            <a:spLocks/>
          </p:cNvSpPr>
          <p:nvPr/>
        </p:nvSpPr>
        <p:spPr>
          <a:xfrm>
            <a:off x="1634837" y="156452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Some Humility: IP Valuation is an Art more than a Science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331B7F35-A154-4A1A-A21A-775FC1D9C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6" y="145829"/>
            <a:ext cx="1209181" cy="955990"/>
          </a:xfrm>
          <a:prstGeom prst="rect">
            <a:avLst/>
          </a:prstGeom>
        </p:spPr>
      </p:pic>
      <p:sp>
        <p:nvSpPr>
          <p:cNvPr id="22" name="Flèche droite 13">
            <a:extLst>
              <a:ext uri="{FF2B5EF4-FFF2-40B4-BE49-F238E27FC236}">
                <a16:creationId xmlns:a16="http://schemas.microsoft.com/office/drawing/2014/main" id="{893A0CB4-C10E-4272-8E5E-EF8A66945782}"/>
              </a:ext>
            </a:extLst>
          </p:cNvPr>
          <p:cNvSpPr/>
          <p:nvPr/>
        </p:nvSpPr>
        <p:spPr>
          <a:xfrm flipH="1">
            <a:off x="5829411" y="2968410"/>
            <a:ext cx="166518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69EA404-9202-41FB-8AC9-73E52B8DD56C}"/>
              </a:ext>
            </a:extLst>
          </p:cNvPr>
          <p:cNvSpPr txBox="1"/>
          <p:nvPr/>
        </p:nvSpPr>
        <p:spPr>
          <a:xfrm>
            <a:off x="7671173" y="3961516"/>
            <a:ext cx="36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Understanding</a:t>
            </a:r>
            <a:r>
              <a:rPr lang="fr-FR" dirty="0"/>
              <a:t> the </a:t>
            </a:r>
            <a:r>
              <a:rPr lang="fr-FR" dirty="0" err="1"/>
              <a:t>mathematical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b="1" dirty="0"/>
              <a:t>and </a:t>
            </a:r>
            <a:r>
              <a:rPr lang="fr-FR" b="1" dirty="0" err="1"/>
              <a:t>their</a:t>
            </a:r>
            <a:r>
              <a:rPr lang="fr-FR" b="1" dirty="0"/>
              <a:t> limitations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954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GORIUS\AppData\Local\Microsoft\Windows\Temporary Internet Files\Content.IE5\RGNV8L3N\MP9004373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1158875"/>
            <a:ext cx="17510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GORIUS\AppData\Local\Microsoft\Windows\Temporary Internet Files\Content.IE5\6VULO4PX\MP90044867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1057275"/>
            <a:ext cx="20621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Users\GORIUS\AppData\Local\Microsoft\Windows\Temporary Internet Files\Content.IE5\WNT6WN8M\MP90043934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2917826"/>
            <a:ext cx="154146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C:\Users\GORIUS\AppData\Local\Microsoft\Windows\Temporary Internet Files\Content.IE5\6VULO4PX\MP90040043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139950"/>
            <a:ext cx="140811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C:\Users\GORIUS\AppData\Local\Microsoft\Windows\Temporary Internet Files\Content.IE5\RGNV8L3N\MP900448494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3128964"/>
            <a:ext cx="18526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C:\Users\GORIUS\AppData\Local\Microsoft\Windows\Temporary Internet Files\Content.IE5\DRHMUAMK\MP90040222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4100532"/>
            <a:ext cx="15700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C:\Users\GORIUS\AppData\Local\Microsoft\Windows\Temporary Internet Files\Content.IE5\6VULO4PX\MP900341490[1]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6" y="4506991"/>
            <a:ext cx="961145" cy="1347211"/>
          </a:xfrm>
          <a:noFill/>
        </p:spPr>
      </p:pic>
      <p:pic>
        <p:nvPicPr>
          <p:cNvPr id="12304" name="Picture 16" descr="C:\Users\GORIUS\AppData\Local\Microsoft\Windows\Temporary Internet Files\Content.IE5\RGNV8L3N\MP90040976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6" y="4477253"/>
            <a:ext cx="2066131" cy="137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C:\Users\GORIUS\AppData\Local\Microsoft\Windows\Temporary Internet Files\Content.IE5\DRHMUAMK\MP900408830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016825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F39F77-E286-43D9-AED9-4494D0580659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Understanding the context: ALL functions of the Enterprise are concerned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Grafik 7">
            <a:extLst>
              <a:ext uri="{FF2B5EF4-FFF2-40B4-BE49-F238E27FC236}">
                <a16:creationId xmlns:a16="http://schemas.microsoft.com/office/drawing/2014/main" id="{751CA2D0-0485-450C-9B6E-A72247E678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4C26F2B-B0F8-47E7-8533-8663481A00E1}"/>
              </a:ext>
            </a:extLst>
          </p:cNvPr>
          <p:cNvSpPr/>
          <p:nvPr/>
        </p:nvSpPr>
        <p:spPr>
          <a:xfrm>
            <a:off x="3055150" y="5809526"/>
            <a:ext cx="6303129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use Functional Analysis to understand who does what and contributes to value at what level</a:t>
            </a:r>
          </a:p>
        </p:txBody>
      </p:sp>
    </p:spTree>
    <p:extLst>
      <p:ext uri="{BB962C8B-B14F-4D97-AF65-F5344CB8AC3E}">
        <p14:creationId xmlns:p14="http://schemas.microsoft.com/office/powerpoint/2010/main" val="5337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3FC3434-2681-44BE-8CD0-83D194D7C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469" y="1770209"/>
            <a:ext cx="8490747" cy="40464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2BC9BD-578D-4176-BDDD-B4CF5240C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5BE7C5-826F-4E8E-8F89-3945390A3B33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BFC1EF-2F4F-4E8D-9EF7-FB7CC082399B}"/>
              </a:ext>
            </a:extLst>
          </p:cNvPr>
          <p:cNvSpPr txBox="1">
            <a:spLocks/>
          </p:cNvSpPr>
          <p:nvPr/>
        </p:nvSpPr>
        <p:spPr>
          <a:xfrm>
            <a:off x="1634837" y="82561"/>
            <a:ext cx="10298546" cy="84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326187"/>
                </a:solidFill>
                <a:latin typeface="+mn-lt"/>
                <a:ea typeface="Arial"/>
                <a:cs typeface="Arial"/>
              </a:rPr>
              <a:t>After visiting labs and plants, conducting Functional Analysis sessions with actors is essential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5FFBF8-9ED7-4C99-AA56-497E0F3273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" y="27695"/>
            <a:ext cx="1209181" cy="95599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F53AC3B-4663-452D-A24E-9D97A9DCD807}"/>
              </a:ext>
            </a:extLst>
          </p:cNvPr>
          <p:cNvSpPr/>
          <p:nvPr/>
        </p:nvSpPr>
        <p:spPr>
          <a:xfrm>
            <a:off x="6890328" y="3269673"/>
            <a:ext cx="3269672" cy="84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Scores (0-1-2-3) decided in 1-2 hours sessions</a:t>
            </a:r>
          </a:p>
        </p:txBody>
      </p:sp>
      <p:sp>
        <p:nvSpPr>
          <p:cNvPr id="10" name="Légende : flèche courbée 9">
            <a:extLst>
              <a:ext uri="{FF2B5EF4-FFF2-40B4-BE49-F238E27FC236}">
                <a16:creationId xmlns:a16="http://schemas.microsoft.com/office/drawing/2014/main" id="{EACD6541-7985-4356-97B3-7180D61711B6}"/>
              </a:ext>
            </a:extLst>
          </p:cNvPr>
          <p:cNvSpPr/>
          <p:nvPr/>
        </p:nvSpPr>
        <p:spPr>
          <a:xfrm>
            <a:off x="2013526" y="1204165"/>
            <a:ext cx="2419927" cy="5541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2024"/>
              <a:gd name="adj6" fmla="val 50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Steps from idea to sales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40AF299-B111-4E1C-BC3A-9A37EE9558CA}"/>
              </a:ext>
            </a:extLst>
          </p:cNvPr>
          <p:cNvSpPr/>
          <p:nvPr/>
        </p:nvSpPr>
        <p:spPr>
          <a:xfrm>
            <a:off x="1274619" y="5899746"/>
            <a:ext cx="9882908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Output: common understanding of each actor’s role in overall value creation</a:t>
            </a:r>
          </a:p>
          <a:p>
            <a:pPr algn="ctr"/>
            <a:r>
              <a:rPr lang="en-US" dirty="0"/>
              <a:t>Secondary </a:t>
            </a:r>
            <a:r>
              <a:rPr lang="en-US"/>
              <a:t>Outpout</a:t>
            </a:r>
            <a:r>
              <a:rPr lang="en-US" dirty="0"/>
              <a:t> often generated: clarification of individual roles (who leads what, …)</a:t>
            </a:r>
          </a:p>
        </p:txBody>
      </p:sp>
    </p:spTree>
    <p:extLst>
      <p:ext uri="{BB962C8B-B14F-4D97-AF65-F5344CB8AC3E}">
        <p14:creationId xmlns:p14="http://schemas.microsoft.com/office/powerpoint/2010/main" val="425701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1005</Words>
  <Application>Microsoft Office PowerPoint</Application>
  <PresentationFormat>Widescreen</PresentationFormat>
  <Paragraphs>174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Bebas Neue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  <vt:lpstr>PowerPoint Presentation</vt:lpstr>
      <vt:lpstr> Why </vt:lpstr>
      <vt:lpstr> Why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Trends Awards</dc:title>
  <dc:creator>Bayani Loste</dc:creator>
  <cp:keywords>FOR OFFICIAL USE ONLY</cp:keywords>
  <cp:lastModifiedBy>Halm Efua</cp:lastModifiedBy>
  <cp:revision>102</cp:revision>
  <dcterms:created xsi:type="dcterms:W3CDTF">2021-08-05T05:35:13Z</dcterms:created>
  <dcterms:modified xsi:type="dcterms:W3CDTF">2022-04-25T13:18:31Z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75c2571a-5136-4af0-9c75-5895a008d303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